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0" r:id="rId4"/>
    <p:sldId id="258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94B"/>
    <a:srgbClr val="BC7C4C"/>
    <a:srgbClr val="EADEB8"/>
    <a:srgbClr val="ED7D31"/>
    <a:srgbClr val="8C9A71"/>
    <a:srgbClr val="BB7F3C"/>
    <a:srgbClr val="C8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3B980-4BDE-4047-94DC-093335A39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98AA5-55D8-844B-9B62-E0D9D9966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5091E-4143-9C46-B9A9-D8A47EBA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69CC1-18BD-EC4F-ADCF-61736F1F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CC58-D3CC-1E41-97CE-F0B64C3F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198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45A9-8749-D846-B5B1-58A27F8C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72B1A-A02B-FC4A-A957-20F0BEB87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65D5A-8B0F-6547-A65B-95F61292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540A-F3C5-F346-9A2D-082FC6BB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37F07-17C6-B148-9449-648EB984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94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744C6-A935-004E-8600-AB441F9A9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D7478-C841-5D42-B972-B657339D8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BA623-59A6-4342-B410-7E245925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BADCF-949E-9546-B296-2F05180A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D35E4-3749-074F-8F38-95A317BC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59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CF0F-BEA9-EB4C-AD02-8AAF6CAE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7F306-77EC-BC4A-B186-880EFB9CD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3C506-D292-594D-8950-C89EEBCE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E8F31-8CA8-C449-A764-91F1A804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60D58-A507-5547-9B6C-8CC7C555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30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3D56-FC1D-F941-9665-5E4218FC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B0B5E-7436-454C-B7F1-EC169212A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F7A7F-59D5-1448-B866-09D47BCB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18CB8-1CC4-634C-99C6-9C37A1F1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6DFF-F8FF-A043-B7D9-513163C5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3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BEAE-1BE5-2A42-8474-46FE5AB4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70F5F-8F2F-6243-9965-1C16BB5ED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79A35-E385-4848-9B34-05F6723BE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E2E28-2CD4-4E48-B112-B42521C8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454D5-F8F0-BF4B-BF8B-281E0AE2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6BE70-70F1-0F4C-8B9A-82A6DDBF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133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BDB2-8180-C840-A3E6-00014DD0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0C3C4-CBF2-E943-8DE0-22592D9F8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AE574-5478-6B40-A8A6-037DEBE37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1F783-1638-DE46-BEFB-CF51F16A1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1C8A8-A70B-6145-8BB3-463D2A0CD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C51C77-2BF4-8646-B8E0-44161BC9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80CAD3-64B3-BF49-8082-814BC25E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25E08-5A1D-4349-A786-9A037D64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15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0CE4-B632-F340-AA82-3574D2CF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01C61-5992-764B-9104-734079E5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DCF11-0DE3-6140-A61A-E4E846B2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6DD7E-5522-7540-837D-C8B1D343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475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9930F-09BA-F94E-8725-409FD134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A82D4-46D1-C441-B5CF-1BE232E8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FDAC-04B8-9640-9BD7-6A49BED4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37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42B2-2D0D-1642-9DAD-B8DA8112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D2A0-3D05-0844-82E0-2DE14CAD2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1D2A9-0A28-A343-BB4A-4B0DDCF74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6AF7F-B0EF-D740-BF14-2B1C7ABF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58047-2973-A643-AB9E-086593D1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CFE23-EE91-E44F-ADA4-31E0C406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21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FA51-BADF-8A4A-A7A5-3FD412D4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DABB1-D95A-AA4E-BAB0-213695B51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B75E1-81A9-F54C-BA92-B80C078C7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2A7BD-66FC-9F47-B445-7A7C749A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481BA-4561-C946-99DB-8F5FE7A7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00714-1115-A849-87B1-17DC5081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51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C5E08-F80E-6C43-9C0E-BE35E562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BAC55-E096-4840-8FDC-03C3FF721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B996C-7F61-C947-BD73-3BD31BB25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FE8F3-633B-154A-82EC-7ABC88BDE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D0E9C-8AB9-0447-8E7B-7DBF60A1C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63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mENUckie6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B1ECA-588A-4149-BB7D-728FD218B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r="3757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  <a:prstDash val="sysDash"/>
          </a:ln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54124F4-9FBB-43F7-961B-A07927EF9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2429336"/>
            <a:ext cx="6749019" cy="241217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fi-FI" sz="5600" b="1" dirty="0">
                <a:solidFill>
                  <a:srgbClr val="58694B"/>
                </a:solidFill>
                <a:latin typeface="+mn-lt"/>
              </a:rPr>
              <a:t>TERVETULOA</a:t>
            </a:r>
            <a:br>
              <a:rPr lang="fi-FI" sz="5600" b="1" dirty="0">
                <a:solidFill>
                  <a:srgbClr val="58694B"/>
                </a:solidFill>
                <a:latin typeface="+mn-lt"/>
              </a:rPr>
            </a:br>
            <a:r>
              <a:rPr lang="fi-FI" sz="5600" b="1" dirty="0">
                <a:solidFill>
                  <a:srgbClr val="58694B"/>
                </a:solidFill>
                <a:latin typeface="+mn-lt"/>
              </a:rPr>
              <a:t>ILMASTO-</a:t>
            </a:r>
            <a:br>
              <a:rPr lang="fi-FI" sz="5600" b="1" dirty="0">
                <a:solidFill>
                  <a:srgbClr val="58694B"/>
                </a:solidFill>
                <a:latin typeface="+mn-lt"/>
              </a:rPr>
            </a:br>
            <a:r>
              <a:rPr lang="fi-FI" sz="5600" b="1" dirty="0">
                <a:solidFill>
                  <a:srgbClr val="58694B"/>
                </a:solidFill>
                <a:latin typeface="+mn-lt"/>
              </a:rPr>
              <a:t>NEUVOTTELUIHIN!</a:t>
            </a:r>
            <a:br>
              <a:rPr lang="fi-FI" sz="5600" b="1" dirty="0">
                <a:solidFill>
                  <a:srgbClr val="58694B"/>
                </a:solidFill>
                <a:latin typeface="+mn-lt"/>
              </a:rPr>
            </a:br>
            <a:br>
              <a:rPr lang="fi-FI" sz="5600" dirty="0"/>
            </a:br>
            <a:r>
              <a:rPr lang="fi-FI" sz="3200" dirty="0"/>
              <a:t>Istu oman delegaatiosi pöytään.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1BA4C-0D0A-E54E-BEFD-3AB77B0AF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3" y="155719"/>
            <a:ext cx="4631634" cy="65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1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07AB7F-DB99-F743-A0A4-56FD418BC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3423"/>
          <a:stretch/>
        </p:blipFill>
        <p:spPr>
          <a:xfrm>
            <a:off x="-6353" y="0"/>
            <a:ext cx="12192000" cy="68829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35A008-46D4-514D-9E2C-DEA93F484C85}"/>
              </a:ext>
            </a:extLst>
          </p:cNvPr>
          <p:cNvSpPr/>
          <p:nvPr/>
        </p:nvSpPr>
        <p:spPr>
          <a:xfrm>
            <a:off x="3475463" y="1989057"/>
            <a:ext cx="5241073" cy="23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D316270-1AD1-420B-B010-52E662A3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481" y="2718276"/>
            <a:ext cx="3606335" cy="1158003"/>
          </a:xfrm>
        </p:spPr>
        <p:txBody>
          <a:bodyPr>
            <a:normAutofit fontScale="90000"/>
          </a:bodyPr>
          <a:lstStyle/>
          <a:p>
            <a:r>
              <a:rPr lang="fi-FI" dirty="0"/>
              <a:t>Osallistujien</a:t>
            </a:r>
            <a:br>
              <a:rPr lang="fi-FI" dirty="0"/>
            </a:br>
            <a:r>
              <a:rPr lang="fi-FI" dirty="0" err="1"/>
              <a:t>alkuinfo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818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19C7B8-DAB7-DA42-A842-5B488EB90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r="4829"/>
          <a:stretch/>
        </p:blipFill>
        <p:spPr>
          <a:xfrm>
            <a:off x="0" y="0"/>
            <a:ext cx="12191999" cy="68428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4972E7-558C-D449-8B1D-96CF4E152A9D}"/>
              </a:ext>
            </a:extLst>
          </p:cNvPr>
          <p:cNvSpPr/>
          <p:nvPr/>
        </p:nvSpPr>
        <p:spPr>
          <a:xfrm>
            <a:off x="1" y="2069807"/>
            <a:ext cx="12192000" cy="3793665"/>
          </a:xfrm>
          <a:prstGeom prst="rect">
            <a:avLst/>
          </a:prstGeom>
          <a:solidFill>
            <a:srgbClr val="8C9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5100CD8-4C36-42A2-9023-37F88ECD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900" b="1" dirty="0">
                <a:solidFill>
                  <a:srgbClr val="58694B"/>
                </a:solidFill>
              </a:rPr>
              <a:t>Neuvottelujen tavoitteet</a:t>
            </a:r>
            <a:br>
              <a:rPr lang="fi-FI" dirty="0"/>
            </a:br>
            <a:endParaRPr lang="fi-FI" sz="31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8D2C71-B826-4814-A1EF-5E870A5B8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9452"/>
            <a:ext cx="5181600" cy="49185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3000" dirty="0">
                <a:solidFill>
                  <a:schemeClr val="bg1"/>
                </a:solidFill>
                <a:latin typeface="+mj-lt"/>
              </a:rPr>
              <a:t>Palauta mieleesi millaisia esityksiä delegaationne haluaa tehdä ilmastoneuvotteluissa?</a:t>
            </a:r>
          </a:p>
          <a:p>
            <a:pPr marL="457200" lvl="1" indent="0">
              <a:buNone/>
            </a:pPr>
            <a:r>
              <a:rPr lang="fi-FI" dirty="0">
                <a:solidFill>
                  <a:schemeClr val="bg1"/>
                </a:solidFill>
                <a:latin typeface="+mj-lt"/>
              </a:rPr>
              <a:t>Muistakaa, että delegaationne edustaa taustayhteisönne kantoja.</a:t>
            </a:r>
          </a:p>
          <a:p>
            <a:pPr marL="514350" indent="-514350">
              <a:buFont typeface="+mj-lt"/>
              <a:buAutoNum type="arabicPeriod"/>
            </a:pPr>
            <a:endParaRPr lang="fi-FI" sz="2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fi-FI" sz="3000" dirty="0">
                <a:solidFill>
                  <a:schemeClr val="bg1"/>
                </a:solidFill>
                <a:latin typeface="+mj-lt"/>
              </a:rPr>
              <a:t>Neuvottelujen tavoitteena on solmia yhteinen Suomen ilmastosopimus</a:t>
            </a:r>
          </a:p>
          <a:p>
            <a:pPr marL="457200" lvl="1" indent="0">
              <a:buNone/>
            </a:pPr>
            <a:r>
              <a:rPr lang="fi-FI" dirty="0">
                <a:solidFill>
                  <a:schemeClr val="bg1"/>
                </a:solidFill>
                <a:latin typeface="+mj-lt"/>
              </a:rPr>
              <a:t>Eli sopia toimenpiteistä, joilla Suomi osallistuu ilmaston lämpenemisen pysäyttämiseen alle kahteen asteeseen (Pariisin ilmastosopimus).</a:t>
            </a:r>
          </a:p>
          <a:p>
            <a:pPr marL="514350" indent="-514350">
              <a:buFont typeface="+mj-lt"/>
              <a:buAutoNum type="arabicPeriod"/>
            </a:pPr>
            <a:endParaRPr lang="fi-FI" sz="2000" dirty="0">
              <a:solidFill>
                <a:schemeClr val="bg1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fi-FI" sz="2000" dirty="0">
              <a:solidFill>
                <a:schemeClr val="bg1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fi-FI" sz="2000" dirty="0">
              <a:solidFill>
                <a:schemeClr val="bg1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fi-FI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2FAAAE-9FAC-CC45-AF3B-C25D2998BF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1" r="13589"/>
          <a:stretch/>
        </p:blipFill>
        <p:spPr>
          <a:xfrm>
            <a:off x="6304725" y="-8725"/>
            <a:ext cx="5887276" cy="6501600"/>
          </a:xfrm>
        </p:spPr>
      </p:pic>
    </p:spTree>
    <p:extLst>
      <p:ext uri="{BB962C8B-B14F-4D97-AF65-F5344CB8AC3E}">
        <p14:creationId xmlns:p14="http://schemas.microsoft.com/office/powerpoint/2010/main" val="5564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609740-3DB4-A240-AEE8-8134A544D123}"/>
              </a:ext>
            </a:extLst>
          </p:cNvPr>
          <p:cNvSpPr/>
          <p:nvPr/>
        </p:nvSpPr>
        <p:spPr>
          <a:xfrm>
            <a:off x="19877" y="15853"/>
            <a:ext cx="12192000" cy="6862015"/>
          </a:xfrm>
          <a:prstGeom prst="rect">
            <a:avLst/>
          </a:prstGeom>
          <a:solidFill>
            <a:srgbClr val="8C9A71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E066E79-E27F-45C8-8E39-84098EE8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230" y="263234"/>
            <a:ext cx="48691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58694B"/>
                </a:solidFill>
              </a:rPr>
              <a:t>Neuvottelujen</a:t>
            </a:r>
            <a:br>
              <a:rPr lang="en-US" b="1" dirty="0">
                <a:solidFill>
                  <a:srgbClr val="58694B"/>
                </a:solidFill>
              </a:rPr>
            </a:br>
            <a:r>
              <a:rPr lang="en-US" b="1" dirty="0" err="1">
                <a:solidFill>
                  <a:srgbClr val="58694B"/>
                </a:solidFill>
              </a:rPr>
              <a:t>eteneminen</a:t>
            </a:r>
            <a:endParaRPr lang="en-US" b="1" dirty="0">
              <a:solidFill>
                <a:srgbClr val="58694B"/>
              </a:solidFill>
            </a:endParaRPr>
          </a:p>
        </p:txBody>
      </p:sp>
      <p:pic>
        <p:nvPicPr>
          <p:cNvPr id="14" name="Sisällön paikkamerkki 10">
            <a:extLst>
              <a:ext uri="{FF2B5EF4-FFF2-40B4-BE49-F238E27FC236}">
                <a16:creationId xmlns:a16="http://schemas.microsoft.com/office/drawing/2014/main" id="{673CE940-9332-401D-A9CC-207B01C944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1"/>
          <a:stretch/>
        </p:blipFill>
        <p:spPr>
          <a:xfrm>
            <a:off x="1" y="0"/>
            <a:ext cx="5665304" cy="685799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E434733C-01A3-4FF5-A59D-720CE91E1D16}"/>
              </a:ext>
            </a:extLst>
          </p:cNvPr>
          <p:cNvSpPr txBox="1"/>
          <p:nvPr/>
        </p:nvSpPr>
        <p:spPr>
          <a:xfrm>
            <a:off x="6668962" y="5334017"/>
            <a:ext cx="4869179" cy="30479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fi-FI" sz="2600" dirty="0">
                <a:solidFill>
                  <a:srgbClr val="000000"/>
                </a:solidFill>
                <a:latin typeface="+mj-lt"/>
              </a:rPr>
              <a:t>Pyytäkää puheenvuoroa viittaamalla. Olkaa aktiivisia, taustayhteisönne odottaa teidän kertovan kantanne!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600" dirty="0">
              <a:solidFill>
                <a:srgbClr val="000000"/>
              </a:solidFill>
              <a:latin typeface="+mj-lt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fi-FI" sz="2600" dirty="0">
                <a:solidFill>
                  <a:srgbClr val="000000"/>
                </a:solidFill>
                <a:latin typeface="+mj-lt"/>
              </a:rPr>
              <a:t>Puheenjohtaja jakaa teille kortteja, joita voi käyttää omissa puheenvuoroissa.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rgbClr val="000000"/>
                </a:solidFill>
                <a:latin typeface="+mj-lt"/>
              </a:rPr>
              <a:t>Osassa korteista on valmiita esityksiä sopimukseen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rgbClr val="000000"/>
                </a:solidFill>
                <a:latin typeface="+mj-lt"/>
              </a:rPr>
              <a:t>Osassa korteista on valmiita kannanottoja, joita voitte esittää puheenvuorossa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600" dirty="0">
              <a:solidFill>
                <a:srgbClr val="000000"/>
              </a:solidFill>
              <a:latin typeface="+mj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600" dirty="0">
              <a:solidFill>
                <a:srgbClr val="000000"/>
              </a:solidFill>
              <a:latin typeface="+mj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201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07AB7F-DB99-F743-A0A4-56FD418BC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3423"/>
          <a:stretch/>
        </p:blipFill>
        <p:spPr>
          <a:xfrm>
            <a:off x="-6353" y="0"/>
            <a:ext cx="12192000" cy="68829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35A008-46D4-514D-9E2C-DEA93F484C85}"/>
              </a:ext>
            </a:extLst>
          </p:cNvPr>
          <p:cNvSpPr/>
          <p:nvPr/>
        </p:nvSpPr>
        <p:spPr>
          <a:xfrm>
            <a:off x="3475463" y="2036191"/>
            <a:ext cx="6479242" cy="209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D316270-1AD1-420B-B010-52E662A3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690" y="2718276"/>
            <a:ext cx="5394847" cy="1158003"/>
          </a:xfrm>
        </p:spPr>
        <p:txBody>
          <a:bodyPr>
            <a:normAutofit fontScale="90000"/>
          </a:bodyPr>
          <a:lstStyle/>
          <a:p>
            <a:r>
              <a:rPr lang="fi-FI" dirty="0"/>
              <a:t>Neuvottelujen ensimmäinen osio</a:t>
            </a:r>
          </a:p>
        </p:txBody>
      </p:sp>
    </p:spTree>
    <p:extLst>
      <p:ext uri="{BB962C8B-B14F-4D97-AF65-F5344CB8AC3E}">
        <p14:creationId xmlns:p14="http://schemas.microsoft.com/office/powerpoint/2010/main" val="393647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07AB7F-DB99-F743-A0A4-56FD418BC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3423"/>
          <a:stretch/>
        </p:blipFill>
        <p:spPr>
          <a:xfrm>
            <a:off x="-6353" y="0"/>
            <a:ext cx="12192000" cy="68829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35A008-46D4-514D-9E2C-DEA93F484C85}"/>
              </a:ext>
            </a:extLst>
          </p:cNvPr>
          <p:cNvSpPr/>
          <p:nvPr/>
        </p:nvSpPr>
        <p:spPr>
          <a:xfrm>
            <a:off x="3475463" y="2036191"/>
            <a:ext cx="6479242" cy="209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D316270-1AD1-420B-B010-52E662A3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264" y="2503564"/>
            <a:ext cx="5394847" cy="1158003"/>
          </a:xfrm>
        </p:spPr>
        <p:txBody>
          <a:bodyPr>
            <a:normAutofit/>
          </a:bodyPr>
          <a:lstStyle/>
          <a:p>
            <a:r>
              <a:rPr lang="fi-FI" dirty="0"/>
              <a:t>Tauko</a:t>
            </a:r>
          </a:p>
        </p:txBody>
      </p:sp>
    </p:spTree>
    <p:extLst>
      <p:ext uri="{BB962C8B-B14F-4D97-AF65-F5344CB8AC3E}">
        <p14:creationId xmlns:p14="http://schemas.microsoft.com/office/powerpoint/2010/main" val="323271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07AB7F-DB99-F743-A0A4-56FD418BC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3423"/>
          <a:stretch/>
        </p:blipFill>
        <p:spPr>
          <a:xfrm>
            <a:off x="-6353" y="0"/>
            <a:ext cx="12192000" cy="68829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35A008-46D4-514D-9E2C-DEA93F484C85}"/>
              </a:ext>
            </a:extLst>
          </p:cNvPr>
          <p:cNvSpPr/>
          <p:nvPr/>
        </p:nvSpPr>
        <p:spPr>
          <a:xfrm>
            <a:off x="3475463" y="2036191"/>
            <a:ext cx="6479242" cy="209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D316270-1AD1-420B-B010-52E662A3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690" y="2718276"/>
            <a:ext cx="5394847" cy="1158003"/>
          </a:xfrm>
        </p:spPr>
        <p:txBody>
          <a:bodyPr>
            <a:normAutofit fontScale="90000"/>
          </a:bodyPr>
          <a:lstStyle/>
          <a:p>
            <a:r>
              <a:rPr lang="fi-FI" dirty="0"/>
              <a:t>Neuvottelujen toinen osio</a:t>
            </a:r>
          </a:p>
        </p:txBody>
      </p:sp>
    </p:spTree>
    <p:extLst>
      <p:ext uri="{BB962C8B-B14F-4D97-AF65-F5344CB8AC3E}">
        <p14:creationId xmlns:p14="http://schemas.microsoft.com/office/powerpoint/2010/main" val="14770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07AB7F-DB99-F743-A0A4-56FD418BC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3423"/>
          <a:stretch/>
        </p:blipFill>
        <p:spPr>
          <a:xfrm>
            <a:off x="-6353" y="0"/>
            <a:ext cx="12192000" cy="68829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35A008-46D4-514D-9E2C-DEA93F484C85}"/>
              </a:ext>
            </a:extLst>
          </p:cNvPr>
          <p:cNvSpPr/>
          <p:nvPr/>
        </p:nvSpPr>
        <p:spPr>
          <a:xfrm>
            <a:off x="3475463" y="1272619"/>
            <a:ext cx="6479242" cy="2856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D316270-1AD1-420B-B010-52E662A3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690" y="2718276"/>
            <a:ext cx="5394847" cy="1158003"/>
          </a:xfrm>
        </p:spPr>
        <p:txBody>
          <a:bodyPr>
            <a:normAutofit fontScale="90000"/>
          </a:bodyPr>
          <a:lstStyle/>
          <a:p>
            <a:r>
              <a:rPr lang="fi-FI" dirty="0"/>
              <a:t>Onnittelut sopimuksen syntymisestä!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73BBBCD-E19F-484F-97D6-7BE7C295674A}"/>
              </a:ext>
            </a:extLst>
          </p:cNvPr>
          <p:cNvSpPr txBox="1"/>
          <p:nvPr/>
        </p:nvSpPr>
        <p:spPr>
          <a:xfrm>
            <a:off x="2780907" y="4807670"/>
            <a:ext cx="717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dirty="0"/>
              <a:t>Allekirjoitusten taustalle:</a:t>
            </a:r>
            <a:r>
              <a:rPr lang="fi" dirty="0"/>
              <a:t> </a:t>
            </a:r>
          </a:p>
          <a:p>
            <a:pPr algn="ctr"/>
            <a:r>
              <a:rPr lang="fi" u="sng" dirty="0">
                <a:solidFill>
                  <a:schemeClr val="hlink"/>
                </a:solidFill>
                <a:hlinkClick r:id="rId3"/>
              </a:rPr>
              <a:t>Ilmastokokous päättyi, nyt on tekojen aika! (WWF</a:t>
            </a:r>
            <a:r>
              <a:rPr lang="fi" u="sng" dirty="0">
                <a:solidFill>
                  <a:schemeClr val="hlink"/>
                </a:solidFill>
              </a:rPr>
              <a:t>) </a:t>
            </a:r>
            <a:r>
              <a:rPr lang="fi" b="1" dirty="0"/>
              <a:t>(2:02)</a:t>
            </a:r>
          </a:p>
          <a:p>
            <a:pPr lvl="0" algn="ctr"/>
            <a:endParaRPr lang="fi" u="sng" dirty="0">
              <a:solidFill>
                <a:schemeClr val="hlink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390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116</Words>
  <Application>Microsoft Office PowerPoint</Application>
  <PresentationFormat>Laajakuva</PresentationFormat>
  <Paragraphs>27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TERVETULOA ILMASTO- NEUVOTTELUIHIN!  Istu oman delegaatiosi pöytään.</vt:lpstr>
      <vt:lpstr>Osallistujien alkuinfo</vt:lpstr>
      <vt:lpstr>Neuvottelujen tavoitteet </vt:lpstr>
      <vt:lpstr>Neuvottelujen eteneminen</vt:lpstr>
      <vt:lpstr>Neuvottelujen ensimmäinen osio</vt:lpstr>
      <vt:lpstr>Tauko</vt:lpstr>
      <vt:lpstr>Neuvottelujen toinen osio</vt:lpstr>
      <vt:lpstr>Onnittelut sopimuksen syntymisestä!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NEGOTATIONS - role play for a high school classroom</dc:title>
  <dc:creator>Pippuri Riina 18109515</dc:creator>
  <cp:lastModifiedBy>Silkelä Elina</cp:lastModifiedBy>
  <cp:revision>15</cp:revision>
  <dcterms:created xsi:type="dcterms:W3CDTF">2019-05-14T13:59:27Z</dcterms:created>
  <dcterms:modified xsi:type="dcterms:W3CDTF">2019-05-17T20:00:46Z</dcterms:modified>
</cp:coreProperties>
</file>